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15"/>
  </p:notesMasterIdLst>
  <p:handoutMasterIdLst>
    <p:handoutMasterId r:id="rId16"/>
  </p:handoutMasterIdLst>
  <p:sldIdLst>
    <p:sldId id="277" r:id="rId4"/>
    <p:sldId id="279" r:id="rId5"/>
    <p:sldId id="281" r:id="rId6"/>
    <p:sldId id="290" r:id="rId7"/>
    <p:sldId id="295" r:id="rId8"/>
    <p:sldId id="258" r:id="rId9"/>
    <p:sldId id="286" r:id="rId10"/>
    <p:sldId id="291" r:id="rId11"/>
    <p:sldId id="292" r:id="rId12"/>
    <p:sldId id="293" r:id="rId13"/>
    <p:sldId id="294" r:id="rId14"/>
  </p:sldIdLst>
  <p:sldSz cx="10150475" cy="7589838"/>
  <p:notesSz cx="6815138" cy="982345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>
          <p15:clr>
            <a:srgbClr val="A4A3A4"/>
          </p15:clr>
        </p15:guide>
        <p15:guide id="2" pos="31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4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80424" autoAdjust="0"/>
  </p:normalViewPr>
  <p:slideViewPr>
    <p:cSldViewPr>
      <p:cViewPr varScale="1">
        <p:scale>
          <a:sx n="100" d="100"/>
          <a:sy n="100" d="100"/>
        </p:scale>
        <p:origin x="1648" y="176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678"/>
      </p:cViewPr>
      <p:guideLst>
        <p:guide orient="horz" pos="3094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E5F82ADA-9BAC-4154-BF69-140E6B93F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66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6150" y="736600"/>
            <a:ext cx="4922838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67250"/>
            <a:ext cx="545306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329738"/>
            <a:ext cx="29527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C4685748-AC56-4AE4-BE8E-38FA339996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762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50000"/>
      </a:lnSpc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D7CCB-8F6C-4712-BEE4-CE5FA0158E78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31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E2FDC-8569-4549-BF73-385B9E075F9B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86961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7FA67-D725-4ACA-81B5-E2324D2C1A4B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7883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46B67-A9DF-4C15-B989-CBCC120365D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tr-TR" dirty="0"/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54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C4DCFF-F16D-4093-9405-8DBFD3D18FFE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13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D7CCB-8F6C-4712-BEE4-CE5FA0158E78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30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05000"/>
            <a:ext cx="6781800" cy="1295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05200"/>
            <a:ext cx="685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EEB2-9B15-4C6C-A47C-0567E7447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E0C7E-8D18-4F31-ADF2-6071784B19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2850" y="76200"/>
            <a:ext cx="2419350" cy="6670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7105650" cy="667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1E158-55E7-4FFA-86B4-1C0AA0E05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83820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9601200" cy="522287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F9D71-CF7B-4DA1-A123-6A2F0FA03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05000"/>
            <a:ext cx="6781800" cy="1295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05200"/>
            <a:ext cx="685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117E-55E0-4959-8C4C-606D3D9A4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48AF8-D491-4CA3-9811-BA0DEDA3B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B038A-EE72-4FE7-9B34-C7B80772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A31C5-1EAA-497F-8A7F-C3E99FAD8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360FB-92C1-42B6-A74F-60B0F5686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2EBA9-35D1-4B6D-85E7-A1E44CEBC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2677E-01E1-47A2-9829-D425B1222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DAC0-31E2-4365-A4BC-CB9021415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6E0A4-3837-4BAC-8D02-71E1ABFBE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EC37-26D6-4055-B206-5613002A9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202FD-8135-48D1-8714-55EB4FAFE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2850" y="76200"/>
            <a:ext cx="2419350" cy="6670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7105650" cy="667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688D3-8FA0-4DD8-855F-237FB8E1C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1905000"/>
            <a:ext cx="6781800" cy="1295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05200"/>
            <a:ext cx="6858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8570F-4F38-41D3-B1A5-17DABF5C4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4A342-CD4C-4396-ADE0-EB2778FD9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5FE51-8244-49E3-ADE7-BC2AD7997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DD0E-06A2-4241-B9A9-767068A71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6D50F-08D0-44E0-91C7-4496012A4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84DD5-DC94-4226-A54F-70718096A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D820F-F682-4A66-890F-F0FFD5C88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E5826-2B2B-4A95-A67D-2DA532198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AD0D-86C7-4B43-AD64-C0C8598F6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F152-48C7-4B76-94A6-6E934B6FB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190E-6A23-4418-878C-59F25A1F8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2850" y="76200"/>
            <a:ext cx="2419350" cy="6670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7105650" cy="667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C423B-3A54-44EB-9644-8B96FC6E0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83820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9601200" cy="522287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64BB-4106-4EA2-9333-4B0E5C878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4724400" cy="5222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92A3-7604-471E-A1DB-8632AE892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83E2C-BBE2-423E-AC10-8B40AF221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080A5-4C9F-4102-B866-F22443C69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0906F-DE9F-4389-BF05-4A31868D3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69549-4F95-4B10-86AD-355FA53BF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5112B-4BB9-4770-8990-7739F7C18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ulogo-b300print"/>
          <p:cNvPicPr>
            <a:picLocks noChangeAspect="1" noChangeArrowheads="1"/>
          </p:cNvPicPr>
          <p:nvPr userDrawn="1"/>
        </p:nvPicPr>
        <p:blipFill>
          <a:blip r:embed="rId15" cstate="print">
            <a:lum bright="8000" contrast="14000"/>
          </a:blip>
          <a:srcRect/>
          <a:stretch>
            <a:fillRect/>
          </a:stretch>
        </p:blipFill>
        <p:spPr bwMode="auto">
          <a:xfrm>
            <a:off x="179388" y="5954713"/>
            <a:ext cx="13922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76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96012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515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D3E786F-0D7D-4185-B488-49DA46557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76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96012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515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9CE17B56-5D24-4190-9AB9-B931B6FAA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 descr="bulogo-b300print"/>
          <p:cNvPicPr>
            <a:picLocks noChangeAspect="1" noChangeArrowheads="1"/>
          </p:cNvPicPr>
          <p:nvPr userDrawn="1"/>
        </p:nvPicPr>
        <p:blipFill>
          <a:blip r:embed="rId14" cstate="print">
            <a:lum bright="8000" contrast="14000"/>
          </a:blip>
          <a:srcRect/>
          <a:stretch>
            <a:fillRect/>
          </a:stretch>
        </p:blipFill>
        <p:spPr bwMode="auto">
          <a:xfrm>
            <a:off x="179388" y="5954713"/>
            <a:ext cx="13922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76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9601200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91515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73925" y="691515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A7507E82-9653-41D7-AC87-55A3AE674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7" descr="bulogo-b300print"/>
          <p:cNvPicPr>
            <a:picLocks noChangeAspect="1" noChangeArrowheads="1"/>
          </p:cNvPicPr>
          <p:nvPr userDrawn="1"/>
        </p:nvPicPr>
        <p:blipFill>
          <a:blip r:embed="rId15" cstate="print">
            <a:lum bright="8000" contrast="14000"/>
          </a:blip>
          <a:srcRect/>
          <a:stretch>
            <a:fillRect/>
          </a:stretch>
        </p:blipFill>
        <p:spPr bwMode="auto">
          <a:xfrm>
            <a:off x="179388" y="5954713"/>
            <a:ext cx="13922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ntt.boun.edu.tr/en/yukseklisans-tezler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tt@boun.edu.t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daylar.boun.edu.tr/en-EN/Page/ApplicationDocuments/Graduate" TargetMode="External"/><Relationship Id="rId2" Type="http://schemas.openxmlformats.org/officeDocument/2006/relationships/hyperlink" Target="http://adaylar.boun.edu.tr/en-EN/Page/Admissions/Graduate/international_Trade_Manage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tt.boun.edu.tr/en/ma-progra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085" y="1121990"/>
            <a:ext cx="6443390" cy="6443390"/>
          </a:xfrm>
          <a:prstGeom prst="rect">
            <a:avLst/>
          </a:prstGeom>
        </p:spPr>
      </p:pic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692" y="1706687"/>
            <a:ext cx="3096345" cy="3427412"/>
          </a:xfrm>
        </p:spPr>
        <p:txBody>
          <a:bodyPr/>
          <a:lstStyle/>
          <a:p>
            <a:pPr eaLnBrk="1" hangingPunct="1">
              <a:defRPr/>
            </a:pPr>
            <a:r>
              <a:rPr lang="tr-TR" sz="4400" dirty="0"/>
              <a:t> </a:t>
            </a: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EPARTMENT OF INTERNATIONAL TRADE</a:t>
            </a:r>
          </a:p>
          <a:p>
            <a:pPr eaLnBrk="1" hangingPunct="1">
              <a:defRPr/>
            </a:pP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</a:p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tr-T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4735"/>
            <a:ext cx="2129433" cy="21294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4734"/>
            <a:ext cx="1600199" cy="138076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434" y="1473690"/>
            <a:ext cx="8575179" cy="5222875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1800" dirty="0"/>
              <a:t>Psychic Distance and the Internationalization Process of Large Turkish Corporations 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Knowledge-Based Economy and Economic Growth: Empirical Analysis of BRICs Countries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Impact of General Manager Characteristics on the Export Performance of Manufacturing Companies in Turkey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Market Orientation and Marketing Strategy Creativity: Assessment of Their Antecedents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Culture, Consumption Value and Online Shopping Behavior: A Cross-cultural Study on Turkey and United Kingdom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The Role of Intermodal Transportation and Logistics Distribution Centers in International Trade: The Case of Turkish SMEs</a:t>
            </a:r>
            <a:endParaRPr lang="tr-TR" sz="1800" dirty="0"/>
          </a:p>
          <a:p>
            <a:pPr lvl="0">
              <a:spcBef>
                <a:spcPts val="300"/>
              </a:spcBef>
            </a:pPr>
            <a:r>
              <a:rPr lang="en-US" sz="1800" dirty="0"/>
              <a:t>An Empirical Investigation of Global Brand Personality Invariance: A Comparison of Turkey and India</a:t>
            </a:r>
          </a:p>
          <a:p>
            <a:pPr marL="0" indent="0">
              <a:spcBef>
                <a:spcPts val="300"/>
              </a:spcBef>
              <a:buNone/>
            </a:pPr>
            <a:endParaRPr lang="tr-TR" sz="1800" dirty="0">
              <a:hlinkClick r:id="rId3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tr-TR" sz="1800" dirty="0">
                <a:hlinkClick r:id="rId3"/>
              </a:rPr>
              <a:t>https://intt.boun.edu.tr/en/yukseklisans-tezleri</a:t>
            </a:r>
            <a:endParaRPr lang="tr-TR" sz="1800" dirty="0"/>
          </a:p>
          <a:p>
            <a:pPr lvl="0">
              <a:spcBef>
                <a:spcPts val="300"/>
              </a:spcBef>
            </a:pPr>
            <a:endParaRPr lang="tr-TR" sz="18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2263" y="1490663"/>
            <a:ext cx="9648825" cy="3427412"/>
          </a:xfrm>
        </p:spPr>
        <p:txBody>
          <a:bodyPr/>
          <a:lstStyle/>
          <a:p>
            <a:pPr eaLnBrk="1" hangingPunct="1">
              <a:defRPr/>
            </a:pPr>
            <a:r>
              <a:rPr lang="tr-TR" sz="4400" dirty="0"/>
              <a:t> </a:t>
            </a: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BOĞAZİÇİ ÜNİVERSİTESİ  </a:t>
            </a:r>
            <a:r>
              <a:rPr lang="tr-T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eaLnBrk="1" hangingPunct="1">
              <a:defRPr/>
            </a:pPr>
            <a:endParaRPr lang="tr-T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 OF INTERNATIONAL TRADE</a:t>
            </a:r>
          </a:p>
          <a:p>
            <a:pPr eaLnBrk="1" hangingPunct="1">
              <a:defRPr/>
            </a:pP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tr-T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tr-TR" sz="3600" dirty="0">
                <a:hlinkClick r:id="rId3"/>
              </a:rPr>
              <a:t>intt@boun.edu.tr</a:t>
            </a:r>
            <a:r>
              <a:rPr lang="en-GB" sz="3600" dirty="0"/>
              <a:t> 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4735"/>
            <a:ext cx="2129433" cy="21294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600200" y="1994719"/>
            <a:ext cx="7993063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70" tIns="50685" rIns="101370" bIns="50685"/>
          <a:lstStyle/>
          <a:p>
            <a:pPr marL="265113" indent="-265113" algn="l" defTabSz="1014413" eaLnBrk="1" hangingPunct="1">
              <a:spcBef>
                <a:spcPct val="20000"/>
              </a:spcBef>
            </a:pPr>
            <a:r>
              <a:rPr lang="tr-TR" sz="3600" b="1" dirty="0"/>
              <a:t>M</a:t>
            </a:r>
            <a:r>
              <a:rPr lang="en-US" sz="3600" b="1" dirty="0" err="1"/>
              <a:t>ission</a:t>
            </a:r>
            <a:endParaRPr lang="tr-TR" sz="36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Department of International Trade established within The School of Applied Disciplines</a:t>
            </a:r>
            <a:r>
              <a:rPr lang="en-GB" sz="2800" dirty="0"/>
              <a:t>,</a:t>
            </a:r>
            <a:r>
              <a:rPr lang="en-US" sz="2800" dirty="0"/>
              <a:t>1995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Advancing knowledge in the interdisciplinary field of international trade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Educating students as responsible, self-aware, and critical managers, entrepreneurs and academicians</a:t>
            </a:r>
            <a:endParaRPr lang="tr-TR" sz="28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735"/>
            <a:ext cx="2129433" cy="21294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00200" y="1850382"/>
            <a:ext cx="7993063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370" tIns="50685" rIns="101370" bIns="50685"/>
          <a:lstStyle/>
          <a:p>
            <a:pPr marL="265113" indent="-265113" algn="l" defTabSz="1014413" eaLnBrk="1" hangingPunct="1">
              <a:spcBef>
                <a:spcPct val="20000"/>
              </a:spcBef>
            </a:pPr>
            <a:r>
              <a:rPr lang="en-US" sz="3600" b="1" dirty="0"/>
              <a:t>Student Profile</a:t>
            </a:r>
          </a:p>
          <a:p>
            <a:pPr marL="265113" indent="-265113" algn="l" defTabSz="1014413" eaLnBrk="1" hangingPunct="1">
              <a:spcBef>
                <a:spcPct val="20000"/>
              </a:spcBef>
            </a:pPr>
            <a:endParaRPr lang="tr-TR" sz="3600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Students from all backgrounds are welcome to apply</a:t>
            </a:r>
            <a:endParaRPr lang="tr-TR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Past graduates have undergraduate degrees ranging from engineering to arts and sciences as well as business, economics and political science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Fall term only</a:t>
            </a:r>
            <a:endParaRPr lang="tr-TR" sz="2800" dirty="0"/>
          </a:p>
          <a:p>
            <a:pPr marL="571500" indent="-571500" algn="l" defTabSz="1014413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3600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4734"/>
            <a:ext cx="1793430" cy="17934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873" y="1202631"/>
            <a:ext cx="8305800" cy="6192688"/>
          </a:xfrm>
        </p:spPr>
        <p:txBody>
          <a:bodyPr/>
          <a:lstStyle/>
          <a:p>
            <a:pPr>
              <a:buNone/>
            </a:pPr>
            <a:r>
              <a:rPr lang="en-US" sz="3600" b="1" dirty="0"/>
              <a:t>Application Requirements </a:t>
            </a:r>
          </a:p>
          <a:p>
            <a:pPr lvl="0"/>
            <a:r>
              <a:rPr lang="en-US" sz="2800" dirty="0"/>
              <a:t>GPA: Minimum 2.50/4.00 or 75/100</a:t>
            </a:r>
            <a:endParaRPr lang="tr-TR" sz="2800" dirty="0"/>
          </a:p>
          <a:p>
            <a:pPr lvl="0"/>
            <a:r>
              <a:rPr lang="en-US" sz="2800" dirty="0"/>
              <a:t>ALES Equal Weight 75 (EA) </a:t>
            </a:r>
          </a:p>
          <a:p>
            <a:pPr marL="0" lvl="0" indent="0">
              <a:buNone/>
            </a:pPr>
            <a:r>
              <a:rPr lang="en-US" sz="2800" dirty="0"/>
              <a:t>	OR GMAT score of 600 </a:t>
            </a:r>
          </a:p>
          <a:p>
            <a:pPr marL="0" lvl="0" indent="0">
              <a:buNone/>
            </a:pPr>
            <a:r>
              <a:rPr lang="en-US" sz="2800" dirty="0"/>
              <a:t>	OR GRE Quantitative score of 155</a:t>
            </a:r>
            <a:endParaRPr lang="tr-TR" sz="2800" dirty="0"/>
          </a:p>
          <a:p>
            <a:pPr lvl="0"/>
            <a:r>
              <a:rPr lang="en-US" sz="2800" dirty="0"/>
              <a:t>English proficiency</a:t>
            </a:r>
            <a:endParaRPr lang="tr-TR" sz="2800" dirty="0"/>
          </a:p>
          <a:p>
            <a:pPr lvl="0"/>
            <a:r>
              <a:rPr lang="en-US" sz="2800" dirty="0"/>
              <a:t>Official Transcript</a:t>
            </a:r>
            <a:endParaRPr lang="tr-TR" sz="2800" dirty="0"/>
          </a:p>
          <a:p>
            <a:pPr lvl="0"/>
            <a:r>
              <a:rPr lang="en-US" sz="2800" dirty="0"/>
              <a:t>Undergraduate degree diploma or a graduation document </a:t>
            </a:r>
            <a:endParaRPr lang="tr-TR" sz="2800" dirty="0"/>
          </a:p>
          <a:p>
            <a:pPr lvl="0"/>
            <a:r>
              <a:rPr lang="en-US" sz="2800" dirty="0"/>
              <a:t>Two reference letters - at least one of which evaluates the candidate academically</a:t>
            </a:r>
          </a:p>
          <a:p>
            <a:pPr lvl="0"/>
            <a:r>
              <a:rPr lang="en-US" sz="2800" dirty="0"/>
              <a:t>Exam &amp; Interview </a:t>
            </a:r>
            <a:endParaRPr lang="tr-TR" sz="2800" dirty="0"/>
          </a:p>
          <a:p>
            <a:endParaRPr lang="tr-TR" sz="3600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4734"/>
            <a:ext cx="1649414" cy="16494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dates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0200" y="1524000"/>
            <a:ext cx="8305800" cy="5799311"/>
          </a:xfrm>
        </p:spPr>
        <p:txBody>
          <a:bodyPr/>
          <a:lstStyle/>
          <a:p>
            <a:r>
              <a:rPr lang="tr-TR" sz="2200" dirty="0"/>
              <a:t>Application </a:t>
            </a:r>
            <a:r>
              <a:rPr lang="tr-TR" sz="2200" dirty="0" err="1"/>
              <a:t>Period</a:t>
            </a:r>
            <a:r>
              <a:rPr lang="tr-TR" sz="2200" dirty="0"/>
              <a:t> </a:t>
            </a:r>
            <a:r>
              <a:rPr lang="tr-TR" sz="2200" dirty="0" err="1"/>
              <a:t>for</a:t>
            </a:r>
            <a:r>
              <a:rPr lang="tr-TR" sz="2200" dirty="0"/>
              <a:t> 2023/2024 Fall </a:t>
            </a:r>
            <a:r>
              <a:rPr lang="tr-TR" sz="2200" dirty="0" err="1"/>
              <a:t>Term</a:t>
            </a:r>
            <a:r>
              <a:rPr lang="tr-TR" sz="2200" dirty="0"/>
              <a:t> :</a:t>
            </a:r>
            <a:br>
              <a:rPr lang="tr-TR" sz="2200" dirty="0"/>
            </a:br>
            <a:r>
              <a:rPr lang="tr-TR" sz="2200" dirty="0"/>
              <a:t>17 April -  5 </a:t>
            </a:r>
            <a:r>
              <a:rPr lang="tr-TR" sz="2200" dirty="0" err="1"/>
              <a:t>June</a:t>
            </a:r>
            <a:r>
              <a:rPr lang="tr-TR" sz="2200" dirty="0"/>
              <a:t> 2023</a:t>
            </a:r>
          </a:p>
          <a:p>
            <a:r>
              <a:rPr lang="en-US" sz="2200" dirty="0"/>
              <a:t>Electronic Application System : </a:t>
            </a:r>
            <a:br>
              <a:rPr lang="en-US" sz="2200" dirty="0"/>
            </a:br>
            <a:r>
              <a:rPr lang="tr-TR" sz="2200" dirty="0"/>
              <a:t>17 April 2023 (10.00) </a:t>
            </a:r>
            <a:r>
              <a:rPr lang="tr-TR" sz="2200" dirty="0" err="1"/>
              <a:t>Opens</a:t>
            </a:r>
            <a:r>
              <a:rPr lang="tr-TR" sz="2200" dirty="0"/>
              <a:t> </a:t>
            </a:r>
            <a:br>
              <a:rPr lang="en-US" sz="2200" dirty="0"/>
            </a:br>
            <a:r>
              <a:rPr lang="tr-TR" sz="2200" dirty="0"/>
              <a:t>5 </a:t>
            </a:r>
            <a:r>
              <a:rPr lang="tr-TR" sz="2200" dirty="0" err="1"/>
              <a:t>June</a:t>
            </a:r>
            <a:r>
              <a:rPr lang="tr-TR" sz="2200" dirty="0"/>
              <a:t> 2023</a:t>
            </a:r>
            <a:r>
              <a:rPr lang="en-US" sz="2200" dirty="0"/>
              <a:t> (17.00) Closes</a:t>
            </a:r>
          </a:p>
          <a:p>
            <a:r>
              <a:rPr lang="en-US" sz="2200" dirty="0"/>
              <a:t>Written Exam: 14 June 2023 (10:00)</a:t>
            </a:r>
          </a:p>
          <a:p>
            <a:r>
              <a:rPr lang="en-US" sz="2200" dirty="0"/>
              <a:t>Oral Exam/Interview: 16 June 2023 (10:00)</a:t>
            </a:r>
          </a:p>
          <a:p>
            <a:r>
              <a:rPr lang="en-US" sz="2200" dirty="0"/>
              <a:t>English Proficiency Test (BUEPT): </a:t>
            </a:r>
            <a:r>
              <a:rPr lang="tr-TR" sz="2200" dirty="0"/>
              <a:t>30 May 2023</a:t>
            </a:r>
          </a:p>
          <a:p>
            <a:r>
              <a:rPr lang="en-US" sz="2200" dirty="0">
                <a:hlinkClick r:id="rId2"/>
              </a:rPr>
              <a:t>http://adaylar.boun.edu.tr/en-EN/Page/Admissions/Graduate/international_Trade_Management</a:t>
            </a:r>
            <a:endParaRPr lang="en-US" sz="2200" dirty="0"/>
          </a:p>
          <a:p>
            <a:r>
              <a:rPr lang="tr-TR" sz="2200" dirty="0">
                <a:hlinkClick r:id="rId3"/>
              </a:rPr>
              <a:t>http://adaylar.boun.edu.tr/en-EN/Page/ApplicationDocuments/Graduate</a:t>
            </a:r>
            <a:endParaRPr lang="en-US" sz="2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14734"/>
            <a:ext cx="1600199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00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524000"/>
            <a:ext cx="7993063" cy="5222875"/>
          </a:xfrm>
        </p:spPr>
        <p:txBody>
          <a:bodyPr/>
          <a:lstStyle/>
          <a:p>
            <a:pPr marL="265113" indent="-265113" eaLnBrk="1" hangingPunct="1">
              <a:buFontTx/>
              <a:buNone/>
            </a:pPr>
            <a:r>
              <a:rPr lang="tr-TR" sz="3600" b="1" dirty="0"/>
              <a:t>Program</a:t>
            </a:r>
            <a:endParaRPr lang="en-US" sz="3600" b="1" dirty="0"/>
          </a:p>
          <a:p>
            <a:r>
              <a:rPr lang="en-US" sz="2800" dirty="0"/>
              <a:t>Courses encompass economics and fundamental management areas</a:t>
            </a:r>
          </a:p>
          <a:p>
            <a:r>
              <a:rPr lang="en-US" sz="2800" dirty="0"/>
              <a:t>Emphasis on an international perspective and the challenges of today’s world trade environment</a:t>
            </a:r>
          </a:p>
          <a:p>
            <a:r>
              <a:rPr lang="en-US" sz="2800" dirty="0"/>
              <a:t>Necessary knowledge and decision-making skills to develop and apply international trade strategies</a:t>
            </a:r>
            <a:endParaRPr lang="tr-TR" sz="2800" dirty="0"/>
          </a:p>
          <a:p>
            <a:endParaRPr lang="en-US" sz="2800" dirty="0"/>
          </a:p>
          <a:p>
            <a:r>
              <a:rPr lang="tr-TR" sz="2800" dirty="0">
                <a:hlinkClick r:id="rId3"/>
              </a:rPr>
              <a:t>https://intt.boun.edu.tr/en/ma-program</a:t>
            </a:r>
            <a:endParaRPr lang="tr-TR" sz="2800" dirty="0"/>
          </a:p>
          <a:p>
            <a:pPr marL="0" indent="0">
              <a:buNone/>
            </a:pPr>
            <a:endParaRPr lang="tr-TR" sz="3600" b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4385" y="0"/>
            <a:ext cx="1793429" cy="17934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735"/>
            <a:ext cx="1690861" cy="1690861"/>
          </a:xfrm>
          <a:prstGeom prst="rect">
            <a:avLst/>
          </a:prstGeom>
        </p:spPr>
      </p:pic>
      <p:graphicFrame>
        <p:nvGraphicFramePr>
          <p:cNvPr id="124093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7961"/>
              </p:ext>
            </p:extLst>
          </p:nvPr>
        </p:nvGraphicFramePr>
        <p:xfrm>
          <a:off x="538733" y="1676126"/>
          <a:ext cx="9432355" cy="5758738"/>
        </p:xfrm>
        <a:graphic>
          <a:graphicData uri="http://schemas.openxmlformats.org/drawingml/2006/table">
            <a:tbl>
              <a:tblPr bandRow="1">
                <a:tableStyleId>{D27102A9-8310-4765-A935-A1911B00CA55}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5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9291"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st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nd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rd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144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en-US" sz="2000" b="1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th</a:t>
                      </a: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Semester</a:t>
                      </a:r>
                      <a:endParaRPr kumimoji="0" lang="tr-T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205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Economics and World Trade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Political Economy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kern="1200" dirty="0">
                          <a:latin typeface="+mn-lt"/>
                        </a:rPr>
                        <a:t>Master's Thesis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kern="1200" dirty="0">
                          <a:latin typeface="+mn-lt"/>
                        </a:rPr>
                        <a:t>Master's Thesis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205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Trade Operations and Supply Chain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Market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477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International Financial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Graduate</a:t>
                      </a:r>
                      <a:r>
                        <a:rPr lang="en-US" sz="1400" b="0" baseline="0" dirty="0">
                          <a:latin typeface="+mj-lt"/>
                        </a:rPr>
                        <a:t> Seminar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559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Research</a:t>
                      </a:r>
                      <a:r>
                        <a:rPr kumimoji="0" lang="tr-T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tr-T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Methods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+mj-lt"/>
                        </a:rPr>
                        <a:t>Cross-Cultural </a:t>
                      </a:r>
                      <a:r>
                        <a:rPr lang="en-US" sz="1400" b="0" dirty="0" err="1">
                          <a:latin typeface="+mj-lt"/>
                        </a:rPr>
                        <a:t>Manageme</a:t>
                      </a:r>
                      <a:r>
                        <a:rPr lang="tr-TR" sz="1400" b="0" dirty="0">
                          <a:latin typeface="+mj-lt"/>
                        </a:rPr>
                        <a:t>n</a:t>
                      </a:r>
                      <a:r>
                        <a:rPr lang="en-US" sz="1400" b="0" dirty="0">
                          <a:latin typeface="+mj-lt"/>
                        </a:rPr>
                        <a:t>t</a:t>
                      </a:r>
                      <a:r>
                        <a:rPr lang="en-US" sz="1400" b="0" baseline="0" dirty="0">
                          <a:latin typeface="+mj-lt"/>
                        </a:rPr>
                        <a:t> and Negotiation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205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Directed Readings in International Trade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Directed Readings in International Trade Management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746165"/>
                  </a:ext>
                </a:extLst>
              </a:tr>
              <a:tr h="595859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latin typeface="+mj-lt"/>
                        </a:rPr>
                        <a:t>Graduate Seminar</a:t>
                      </a:r>
                      <a:r>
                        <a:rPr kumimoji="0" lang="tr-T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in </a:t>
                      </a:r>
                      <a:r>
                        <a:rPr kumimoji="0" lang="tr-TR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Research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Elective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937"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kern="1200" dirty="0">
                          <a:latin typeface="+mj-lt"/>
                        </a:rPr>
                        <a:t>Elective</a:t>
                      </a:r>
                      <a:endParaRPr kumimoji="0" lang="tr-T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1014413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395407"/>
              </p:ext>
            </p:extLst>
          </p:nvPr>
        </p:nvGraphicFramePr>
        <p:xfrm>
          <a:off x="322709" y="1676400"/>
          <a:ext cx="9577064" cy="5448107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478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42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Elective Courses</a:t>
                      </a:r>
                    </a:p>
                    <a:p>
                      <a:pPr algn="l"/>
                      <a:endParaRPr lang="tr-T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Studies in International Trade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Legal and Economic Structure of European Union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546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 Economy and Emerging Markets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Trade Intelligence Management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546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Competitive Advantage of Turkey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Retail Management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Decision Making in Virtual Trade Environment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 Trade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Individual and Corporate Entrepreneurship</a:t>
                      </a:r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Risk Management</a:t>
                      </a:r>
                      <a:endParaRPr lang="tr-T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err="1"/>
                        <a:t>Intellectual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Property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and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Competition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Policy</a:t>
                      </a:r>
                      <a:endParaRPr lang="tr-TR" sz="1600" dirty="0"/>
                    </a:p>
                    <a:p>
                      <a:pPr lvl="0" algn="l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Firms and Markets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4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Legal Environment for International Trade</a:t>
                      </a:r>
                      <a:endParaRPr lang="tr-TR" sz="1600" dirty="0"/>
                    </a:p>
                    <a:p>
                      <a:pPr lvl="0" algn="l"/>
                      <a:endParaRPr lang="tr-T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Special Topics in International Trade Management</a:t>
                      </a:r>
                    </a:p>
                    <a:p>
                      <a:pPr lvl="0" algn="l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74116"/>
            <a:ext cx="16002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579" y="1418655"/>
            <a:ext cx="8503171" cy="5309410"/>
          </a:xfrm>
        </p:spPr>
        <p:txBody>
          <a:bodyPr/>
          <a:lstStyle/>
          <a:p>
            <a:pPr>
              <a:buNone/>
            </a:pPr>
            <a:r>
              <a:rPr lang="en-US" sz="2000" b="1" dirty="0"/>
              <a:t>Selected Thesis Titles</a:t>
            </a:r>
          </a:p>
          <a:p>
            <a:pPr>
              <a:buNone/>
            </a:pPr>
            <a:endParaRPr lang="en-US" sz="2000" b="1" dirty="0"/>
          </a:p>
          <a:p>
            <a:r>
              <a:rPr lang="tr-TR" sz="1600" dirty="0"/>
              <a:t>Anti-</a:t>
            </a:r>
            <a:r>
              <a:rPr lang="tr-TR" sz="1600" dirty="0" err="1"/>
              <a:t>Dumping</a:t>
            </a:r>
            <a:r>
              <a:rPr lang="tr-TR" sz="1600" dirty="0"/>
              <a:t> </a:t>
            </a:r>
            <a:r>
              <a:rPr lang="tr-TR" sz="1600" dirty="0" err="1"/>
              <a:t>Activities</a:t>
            </a:r>
            <a:r>
              <a:rPr lang="tr-TR" sz="1600" dirty="0"/>
              <a:t> in International </a:t>
            </a:r>
            <a:r>
              <a:rPr lang="tr-TR" sz="1600" dirty="0" err="1"/>
              <a:t>Trade</a:t>
            </a:r>
            <a:r>
              <a:rPr lang="tr-TR" sz="1600" dirty="0"/>
              <a:t>: A Case </a:t>
            </a:r>
            <a:r>
              <a:rPr lang="tr-TR" sz="1600" dirty="0" err="1"/>
              <a:t>from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Turkish</a:t>
            </a:r>
            <a:r>
              <a:rPr lang="tr-TR" sz="1600" dirty="0"/>
              <a:t> </a:t>
            </a:r>
            <a:r>
              <a:rPr lang="tr-TR" sz="1600" dirty="0" err="1"/>
              <a:t>Textile</a:t>
            </a:r>
            <a:r>
              <a:rPr lang="tr-TR" sz="1600" dirty="0"/>
              <a:t> </a:t>
            </a:r>
            <a:r>
              <a:rPr lang="tr-TR" sz="1600" dirty="0" err="1"/>
              <a:t>Industry</a:t>
            </a:r>
            <a:r>
              <a:rPr lang="tr-TR" sz="1600" dirty="0"/>
              <a:t>.</a:t>
            </a:r>
          </a:p>
          <a:p>
            <a:r>
              <a:rPr lang="tr-TR" sz="1600" dirty="0"/>
              <a:t>Global Marine </a:t>
            </a:r>
            <a:r>
              <a:rPr lang="tr-TR" sz="1600" dirty="0" err="1"/>
              <a:t>Insurance</a:t>
            </a:r>
            <a:r>
              <a:rPr lang="tr-TR" sz="1600" dirty="0"/>
              <a:t> </a:t>
            </a:r>
            <a:r>
              <a:rPr lang="tr-TR" sz="1600" dirty="0" err="1"/>
              <a:t>Premiums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Maritime</a:t>
            </a:r>
            <a:r>
              <a:rPr lang="tr-TR" sz="1600" dirty="0"/>
              <a:t> </a:t>
            </a:r>
            <a:r>
              <a:rPr lang="tr-TR" sz="1600" dirty="0" err="1"/>
              <a:t>Industry</a:t>
            </a:r>
            <a:r>
              <a:rPr lang="tr-TR" sz="1600" dirty="0"/>
              <a:t>.</a:t>
            </a:r>
          </a:p>
          <a:p>
            <a:r>
              <a:rPr lang="tr-TR" sz="1600" dirty="0"/>
              <a:t>A Multi-</a:t>
            </a:r>
            <a:r>
              <a:rPr lang="tr-TR" sz="1600" dirty="0" err="1"/>
              <a:t>Criteria</a:t>
            </a:r>
            <a:r>
              <a:rPr lang="tr-TR" sz="1600" dirty="0"/>
              <a:t> Market </a:t>
            </a:r>
            <a:r>
              <a:rPr lang="tr-TR" sz="1600" dirty="0" err="1"/>
              <a:t>Entry</a:t>
            </a:r>
            <a:r>
              <a:rPr lang="tr-TR" sz="1600" dirty="0"/>
              <a:t> Model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Logistics</a:t>
            </a:r>
            <a:r>
              <a:rPr lang="tr-TR" sz="1600" dirty="0"/>
              <a:t> Service Providers: A </a:t>
            </a:r>
            <a:r>
              <a:rPr lang="tr-TR" sz="1600" dirty="0" err="1"/>
              <a:t>Study</a:t>
            </a:r>
            <a:r>
              <a:rPr lang="tr-TR" sz="1600" dirty="0"/>
              <a:t> in </a:t>
            </a:r>
            <a:r>
              <a:rPr lang="tr-TR" sz="1600" dirty="0" err="1"/>
              <a:t>Numerous</a:t>
            </a:r>
            <a:r>
              <a:rPr lang="tr-TR" sz="1600" dirty="0"/>
              <a:t> </a:t>
            </a:r>
            <a:r>
              <a:rPr lang="tr-TR" sz="1600" dirty="0" err="1"/>
              <a:t>Industries</a:t>
            </a:r>
            <a:r>
              <a:rPr lang="tr-TR" sz="1600" dirty="0"/>
              <a:t>.</a:t>
            </a:r>
          </a:p>
          <a:p>
            <a:r>
              <a:rPr lang="tr-TR" sz="1600" dirty="0" err="1"/>
              <a:t>Creating</a:t>
            </a:r>
            <a:r>
              <a:rPr lang="tr-TR" sz="1600" dirty="0"/>
              <a:t> </a:t>
            </a:r>
            <a:r>
              <a:rPr lang="tr-TR" sz="1600" dirty="0" err="1"/>
              <a:t>competitive</a:t>
            </a:r>
            <a:r>
              <a:rPr lang="tr-TR" sz="1600" dirty="0"/>
              <a:t> </a:t>
            </a:r>
            <a:r>
              <a:rPr lang="tr-TR" sz="1600" dirty="0" err="1"/>
              <a:t>advantage</a:t>
            </a:r>
            <a:r>
              <a:rPr lang="tr-TR" sz="1600" dirty="0"/>
              <a:t> in </a:t>
            </a:r>
            <a:r>
              <a:rPr lang="tr-TR" sz="1600" dirty="0" err="1"/>
              <a:t>shrinking</a:t>
            </a:r>
            <a:r>
              <a:rPr lang="tr-TR" sz="1600" dirty="0"/>
              <a:t> </a:t>
            </a:r>
            <a:r>
              <a:rPr lang="tr-TR" sz="1600" dirty="0" err="1"/>
              <a:t>markets</a:t>
            </a:r>
            <a:r>
              <a:rPr lang="tr-TR" sz="1600" dirty="0"/>
              <a:t> :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case</a:t>
            </a:r>
            <a:r>
              <a:rPr lang="tr-TR" sz="1600" dirty="0"/>
              <a:t> of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Turkish</a:t>
            </a:r>
            <a:r>
              <a:rPr lang="tr-TR" sz="1600" dirty="0"/>
              <a:t> </a:t>
            </a:r>
            <a:r>
              <a:rPr lang="tr-TR" sz="1600" dirty="0" err="1"/>
              <a:t>cement</a:t>
            </a:r>
            <a:r>
              <a:rPr lang="tr-TR" sz="1600" dirty="0"/>
              <a:t> </a:t>
            </a:r>
            <a:r>
              <a:rPr lang="tr-TR" sz="1600" dirty="0" err="1"/>
              <a:t>industry</a:t>
            </a:r>
            <a:r>
              <a:rPr lang="tr-TR" sz="1600" dirty="0"/>
              <a:t>.</a:t>
            </a:r>
          </a:p>
          <a:p>
            <a:r>
              <a:rPr lang="tr-TR" sz="1600" dirty="0" err="1"/>
              <a:t>Varieties</a:t>
            </a:r>
            <a:r>
              <a:rPr lang="tr-TR" sz="1600" dirty="0"/>
              <a:t> of </a:t>
            </a:r>
            <a:r>
              <a:rPr lang="tr-TR" sz="1600" dirty="0" err="1"/>
              <a:t>democracy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economic</a:t>
            </a:r>
            <a:r>
              <a:rPr lang="tr-TR" sz="1600" dirty="0"/>
              <a:t> </a:t>
            </a:r>
            <a:r>
              <a:rPr lang="tr-TR" sz="1600" dirty="0" err="1"/>
              <a:t>growth</a:t>
            </a:r>
            <a:r>
              <a:rPr lang="tr-TR" sz="1600" dirty="0"/>
              <a:t> : a panel data </a:t>
            </a:r>
            <a:r>
              <a:rPr lang="tr-TR" sz="1600" dirty="0" err="1"/>
              <a:t>analysis</a:t>
            </a:r>
            <a:r>
              <a:rPr lang="tr-TR" sz="1600" dirty="0"/>
              <a:t>.</a:t>
            </a:r>
            <a:endParaRPr lang="en-US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Valuation of Small and Medium Sized Manufacturing Companies in Turkey: Effect of Internalization, Earnings, Cash flows, Dividends, Book Value and Leverage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International Trade of Turkish Contemporary Artworks: An Empirical Study on the Role of Artists History, Institutions and Economic and Socio-Cultural Factors in Demand.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The Effects of Board Member Characteristics on Internalization Performance: The Analysis of Turkish Case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The Effects of Climate Change on Agricultural Trade Capability of Turkey and its Major Rivals in the European Food Market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The Competitive Identity of Istanbul: A City Brand Management Model</a:t>
            </a:r>
            <a:endParaRPr lang="tr-TR" sz="1600" dirty="0"/>
          </a:p>
          <a:p>
            <a:pPr lvl="0">
              <a:spcBef>
                <a:spcPts val="300"/>
              </a:spcBef>
            </a:pPr>
            <a:r>
              <a:rPr lang="en-US" sz="1600" dirty="0"/>
              <a:t>Sovereign Credit Default Swap Market Response to Credit Rating Announcements: An Event Study on Emerging Markets</a:t>
            </a:r>
            <a:endParaRPr lang="tr-TR" sz="1600" dirty="0"/>
          </a:p>
          <a:p>
            <a:endParaRPr lang="tr-TR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383588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M.A. PROGRAM IN 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TRADE MANAGEMENT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4734"/>
            <a:ext cx="1600200" cy="1600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orldwide design template">
  <a:themeElements>
    <a:clrScheme name="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orldwid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Worldwide design template">
  <a:themeElements>
    <a:clrScheme name="1_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Worldwid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Worldwide design template">
  <a:themeElements>
    <a:clrScheme name="2_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wid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Worldwide design template</Template>
  <TotalTime>1387</TotalTime>
  <Words>821</Words>
  <Application>Microsoft Macintosh PowerPoint</Application>
  <PresentationFormat>Custom</PresentationFormat>
  <Paragraphs>118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Wingdings</vt:lpstr>
      <vt:lpstr>Worldwide design template</vt:lpstr>
      <vt:lpstr>1_Worldwide design template</vt:lpstr>
      <vt:lpstr>2_Worldwide design template</vt:lpstr>
      <vt:lpstr>PowerPoint Presentation</vt:lpstr>
      <vt:lpstr>M.A. PROGRAM IN  INTERNATIONAL TRADE MANAGEMENT</vt:lpstr>
      <vt:lpstr>M.A. PROGRAM IN  INTERNATIONAL TRADE MANAGEMENT</vt:lpstr>
      <vt:lpstr>M.A. PROGRAM IN  INTERNATIONAL TRADE MANAGEMENT</vt:lpstr>
      <vt:lpstr>Important dates</vt:lpstr>
      <vt:lpstr>M.A. PROGRAM IN  INTERNATIONAL TRADE MANAGEMENT</vt:lpstr>
      <vt:lpstr>M.A. PROGRAM IN  INTERNATIONAL TRADE MANAGEMENT</vt:lpstr>
      <vt:lpstr>M.A. PROGRAM IN  INTERNATIONAL TRADE MANAGEMENT</vt:lpstr>
      <vt:lpstr>M.A. PROGRAM IN  INTERNATIONAL TRADE MANAGEMENT</vt:lpstr>
      <vt:lpstr>M.A. PROGRAM IN  INTERNATIONAL TRADE MANAGEMENT</vt:lpstr>
      <vt:lpstr>PowerPoint Presentation</vt:lpstr>
    </vt:vector>
  </TitlesOfParts>
  <Company>inttoff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BOĞAZİÇİ ÜNİVERSİTESİ</dc:title>
  <dc:creator>ceyda</dc:creator>
  <cp:lastModifiedBy>Merve Betül Gökçe</cp:lastModifiedBy>
  <cp:revision>168</cp:revision>
  <cp:lastPrinted>1601-01-01T00:00:00Z</cp:lastPrinted>
  <dcterms:created xsi:type="dcterms:W3CDTF">2005-07-21T06:50:32Z</dcterms:created>
  <dcterms:modified xsi:type="dcterms:W3CDTF">2023-03-23T10:31:39Z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TC011813511033</vt:lpwstr>
  </property>
</Properties>
</file>